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igs" ContentType="application/vnd.openxmlformats-package.digital-signature-origin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Metadata/LabelInfo.xml" ContentType="application/vnd.ms-office.classificationlabel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7" Type="http://schemas.openxmlformats.org/package/2006/relationships/digital-signature/origin" Target="_xmlsignatures/origin.sigs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7" r:id="rId6"/>
    <p:sldId id="292" r:id="rId7"/>
    <p:sldId id="293" r:id="rId8"/>
    <p:sldId id="298" r:id="rId9"/>
    <p:sldId id="296" r:id="rId10"/>
    <p:sldId id="287" r:id="rId11"/>
    <p:sldId id="289" r:id="rId12"/>
    <p:sldId id="264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C"/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howGuides="1">
      <p:cViewPr varScale="1">
        <p:scale>
          <a:sx n="70" d="100"/>
          <a:sy n="70" d="100"/>
        </p:scale>
        <p:origin x="1166" y="278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70EC8-89E7-49A8-9777-66FB63CA31E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3631BD-2566-4DC7-B1B3-007666BB1868}" type="pres">
      <dgm:prSet presAssocID="{B5970EC8-89E7-49A8-9777-66FB63CA31E2}" presName="diagram" presStyleCnt="0">
        <dgm:presLayoutVars>
          <dgm:dir/>
          <dgm:resizeHandles val="exact"/>
        </dgm:presLayoutVars>
      </dgm:prSet>
      <dgm:spPr/>
    </dgm:pt>
  </dgm:ptLst>
  <dgm:cxnLst>
    <dgm:cxn modelId="{554E482B-040B-4A9F-A53B-D97B5EB997D3}" type="presOf" srcId="{B5970EC8-89E7-49A8-9777-66FB63CA31E2}" destId="{593631BD-2566-4DC7-B1B3-007666BB186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21-Sep-25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21-Sep-25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0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0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0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2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6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3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219" y="741363"/>
            <a:ext cx="5626579" cy="128621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E840D-FAED-31D9-AF31-112670D0FA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761684"/>
            <a:ext cx="5171440" cy="5662230"/>
          </a:xfrm>
          <a:custGeom>
            <a:avLst/>
            <a:gdLst>
              <a:gd name="connsiteX0" fmla="*/ 0 w 5171440"/>
              <a:gd name="connsiteY0" fmla="*/ 5056400 h 5662230"/>
              <a:gd name="connsiteX1" fmla="*/ 3685975 w 5171440"/>
              <a:gd name="connsiteY1" fmla="*/ 5056400 h 5662230"/>
              <a:gd name="connsiteX2" fmla="*/ 3685975 w 5171440"/>
              <a:gd name="connsiteY2" fmla="*/ 5662230 h 5662230"/>
              <a:gd name="connsiteX3" fmla="*/ 0 w 5171440"/>
              <a:gd name="connsiteY3" fmla="*/ 5662230 h 5662230"/>
              <a:gd name="connsiteX4" fmla="*/ 3789884 w 5171440"/>
              <a:gd name="connsiteY4" fmla="*/ 0 h 5662230"/>
              <a:gd name="connsiteX5" fmla="*/ 5171440 w 5171440"/>
              <a:gd name="connsiteY5" fmla="*/ 0 h 5662230"/>
              <a:gd name="connsiteX6" fmla="*/ 5171440 w 5171440"/>
              <a:gd name="connsiteY6" fmla="*/ 5662230 h 5662230"/>
              <a:gd name="connsiteX7" fmla="*/ 3789884 w 5171440"/>
              <a:gd name="connsiteY7" fmla="*/ 5662230 h 5662230"/>
              <a:gd name="connsiteX8" fmla="*/ 3789884 w 5171440"/>
              <a:gd name="connsiteY8" fmla="*/ 5056400 h 5662230"/>
              <a:gd name="connsiteX9" fmla="*/ 5168980 w 5171440"/>
              <a:gd name="connsiteY9" fmla="*/ 5056400 h 5662230"/>
              <a:gd name="connsiteX10" fmla="*/ 5168980 w 5171440"/>
              <a:gd name="connsiteY10" fmla="*/ 4956108 h 5662230"/>
              <a:gd name="connsiteX11" fmla="*/ 3789884 w 5171440"/>
              <a:gd name="connsiteY11" fmla="*/ 4956108 h 5662230"/>
              <a:gd name="connsiteX12" fmla="*/ 0 w 5171440"/>
              <a:gd name="connsiteY12" fmla="*/ 0 h 5662230"/>
              <a:gd name="connsiteX13" fmla="*/ 3685975 w 5171440"/>
              <a:gd name="connsiteY13" fmla="*/ 0 h 5662230"/>
              <a:gd name="connsiteX14" fmla="*/ 3685975 w 5171440"/>
              <a:gd name="connsiteY14" fmla="*/ 4956108 h 5662230"/>
              <a:gd name="connsiteX15" fmla="*/ 0 w 5171440"/>
              <a:gd name="connsiteY15" fmla="*/ 4956108 h 56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1440" h="5662230">
                <a:moveTo>
                  <a:pt x="0" y="5056400"/>
                </a:moveTo>
                <a:lnTo>
                  <a:pt x="3685975" y="5056400"/>
                </a:lnTo>
                <a:lnTo>
                  <a:pt x="3685975" y="5662230"/>
                </a:lnTo>
                <a:lnTo>
                  <a:pt x="0" y="5662230"/>
                </a:lnTo>
                <a:close/>
                <a:moveTo>
                  <a:pt x="3789884" y="0"/>
                </a:moveTo>
                <a:lnTo>
                  <a:pt x="5171440" y="0"/>
                </a:lnTo>
                <a:lnTo>
                  <a:pt x="5171440" y="5662230"/>
                </a:lnTo>
                <a:lnTo>
                  <a:pt x="3789884" y="5662230"/>
                </a:lnTo>
                <a:lnTo>
                  <a:pt x="3789884" y="5056400"/>
                </a:lnTo>
                <a:lnTo>
                  <a:pt x="5168980" y="5056400"/>
                </a:lnTo>
                <a:lnTo>
                  <a:pt x="5168980" y="4956108"/>
                </a:lnTo>
                <a:lnTo>
                  <a:pt x="3789884" y="4956108"/>
                </a:lnTo>
                <a:close/>
                <a:moveTo>
                  <a:pt x="0" y="0"/>
                </a:moveTo>
                <a:lnTo>
                  <a:pt x="3685975" y="0"/>
                </a:lnTo>
                <a:lnTo>
                  <a:pt x="3685975" y="4956108"/>
                </a:lnTo>
                <a:lnTo>
                  <a:pt x="0" y="49561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22983C-26B8-DE15-E309-D0E93B8C69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6160" y="2235200"/>
            <a:ext cx="5628639" cy="4188713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33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18490"/>
            <a:ext cx="737108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6EDC6B-B9AA-A4D9-A782-C38A0F84F63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93378" y="2318490"/>
            <a:ext cx="3731262" cy="3633047"/>
          </a:xfrm>
        </p:spPr>
        <p:txBody>
          <a:bodyPr anchor="t">
            <a:normAutofit/>
          </a:bodyPr>
          <a:lstStyle>
            <a:lvl1pPr marL="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26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666984"/>
            <a:ext cx="3672970" cy="2125911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A0AD703-0A43-5323-CCB2-832D424EF2D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151" y="2862479"/>
            <a:ext cx="3672970" cy="3491849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to add text 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27B629-9CBE-3ECF-2D88-F07AACD037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1970" y="666985"/>
            <a:ext cx="7497880" cy="5687344"/>
          </a:xfrm>
          <a:custGeom>
            <a:avLst/>
            <a:gdLst>
              <a:gd name="connsiteX0" fmla="*/ 3803282 w 7497880"/>
              <a:gd name="connsiteY0" fmla="*/ 0 h 5687344"/>
              <a:gd name="connsiteX1" fmla="*/ 7497880 w 7497880"/>
              <a:gd name="connsiteY1" fmla="*/ 0 h 5687344"/>
              <a:gd name="connsiteX2" fmla="*/ 7497880 w 7497880"/>
              <a:gd name="connsiteY2" fmla="*/ 4581885 h 5687344"/>
              <a:gd name="connsiteX3" fmla="*/ 3803282 w 7497880"/>
              <a:gd name="connsiteY3" fmla="*/ 4581885 h 5687344"/>
              <a:gd name="connsiteX4" fmla="*/ 0 w 7497880"/>
              <a:gd name="connsiteY4" fmla="*/ 0 h 5687344"/>
              <a:gd name="connsiteX5" fmla="*/ 3699373 w 7497880"/>
              <a:gd name="connsiteY5" fmla="*/ 0 h 5687344"/>
              <a:gd name="connsiteX6" fmla="*/ 3699373 w 7497880"/>
              <a:gd name="connsiteY6" fmla="*/ 4581885 h 5687344"/>
              <a:gd name="connsiteX7" fmla="*/ 2 w 7497880"/>
              <a:gd name="connsiteY7" fmla="*/ 4581885 h 5687344"/>
              <a:gd name="connsiteX8" fmla="*/ 2 w 7497880"/>
              <a:gd name="connsiteY8" fmla="*/ 4679200 h 5687344"/>
              <a:gd name="connsiteX9" fmla="*/ 3699373 w 7497880"/>
              <a:gd name="connsiteY9" fmla="*/ 4679200 h 5687344"/>
              <a:gd name="connsiteX10" fmla="*/ 3699373 w 7497880"/>
              <a:gd name="connsiteY10" fmla="*/ 5679350 h 5687344"/>
              <a:gd name="connsiteX11" fmla="*/ 3803282 w 7497880"/>
              <a:gd name="connsiteY11" fmla="*/ 5679350 h 5687344"/>
              <a:gd name="connsiteX12" fmla="*/ 3803282 w 7497880"/>
              <a:gd name="connsiteY12" fmla="*/ 4679200 h 5687344"/>
              <a:gd name="connsiteX13" fmla="*/ 7497880 w 7497880"/>
              <a:gd name="connsiteY13" fmla="*/ 4679200 h 5687344"/>
              <a:gd name="connsiteX14" fmla="*/ 7497880 w 7497880"/>
              <a:gd name="connsiteY14" fmla="*/ 5687344 h 5687344"/>
              <a:gd name="connsiteX15" fmla="*/ 0 w 7497880"/>
              <a:gd name="connsiteY15" fmla="*/ 5687344 h 56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7880" h="5687344">
                <a:moveTo>
                  <a:pt x="3803282" y="0"/>
                </a:moveTo>
                <a:lnTo>
                  <a:pt x="7497880" y="0"/>
                </a:lnTo>
                <a:lnTo>
                  <a:pt x="7497880" y="4581885"/>
                </a:lnTo>
                <a:lnTo>
                  <a:pt x="3803282" y="4581885"/>
                </a:lnTo>
                <a:close/>
                <a:moveTo>
                  <a:pt x="0" y="0"/>
                </a:moveTo>
                <a:lnTo>
                  <a:pt x="3699373" y="0"/>
                </a:lnTo>
                <a:lnTo>
                  <a:pt x="3699373" y="4581885"/>
                </a:lnTo>
                <a:lnTo>
                  <a:pt x="2" y="4581885"/>
                </a:lnTo>
                <a:lnTo>
                  <a:pt x="2" y="4679200"/>
                </a:lnTo>
                <a:lnTo>
                  <a:pt x="3699373" y="4679200"/>
                </a:lnTo>
                <a:lnTo>
                  <a:pt x="3699373" y="5679350"/>
                </a:lnTo>
                <a:lnTo>
                  <a:pt x="3803282" y="5679350"/>
                </a:lnTo>
                <a:lnTo>
                  <a:pt x="3803282" y="4679200"/>
                </a:lnTo>
                <a:lnTo>
                  <a:pt x="7497880" y="4679200"/>
                </a:lnTo>
                <a:lnTo>
                  <a:pt x="7497880" y="5687344"/>
                </a:lnTo>
                <a:lnTo>
                  <a:pt x="0" y="56873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to add picture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DD7D93-4C4D-E385-9F8C-40536F0BDE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20XX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99FA72-244D-9DC3-C9B7-E7DAD50A01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5A4F6F-66FD-CDA5-7F8F-F5FD6382C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7734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23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5" r:id="rId14"/>
    <p:sldLayoutId id="2147483817" r:id="rId15"/>
    <p:sldLayoutId id="2147483818" r:id="rId16"/>
    <p:sldLayoutId id="2147483820" r:id="rId17"/>
    <p:sldLayoutId id="214748382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accessibilityinsights.io/docs/windows/overview/" TargetMode="External"/><Relationship Id="rId7" Type="http://schemas.openxmlformats.org/officeDocument/2006/relationships/hyperlink" Target="https://www.tpgi.com/" TargetMode="External"/><Relationship Id="rId2" Type="http://schemas.openxmlformats.org/officeDocument/2006/relationships/hyperlink" Target="https://www.w3.org/WAI/standards-guidelines/wca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hyperlink" Target="mailto:communications-staff@w3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EA2DC21-E0AF-40D8-B5CC-1F09F360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hlinkClick r:id="rId3"/>
            <a:extLst>
              <a:ext uri="{FF2B5EF4-FFF2-40B4-BE49-F238E27FC236}">
                <a16:creationId xmlns:a16="http://schemas.microsoft.com/office/drawing/2014/main" id="{E67C6293-9269-6E89-3D9E-92BC9011DD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3043202" y="867612"/>
            <a:ext cx="6111514" cy="342244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964059"/>
            <a:ext cx="10993549" cy="1066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cap="none" dirty="0">
                <a:solidFill>
                  <a:schemeClr val="tx1"/>
                </a:solidFill>
              </a:rPr>
              <a:t>W3C’s eGovernment Interest Group Meeting</a:t>
            </a:r>
            <a:br>
              <a:rPr lang="en-US" sz="3600" cap="none" dirty="0"/>
            </a:br>
            <a:br>
              <a:rPr lang="en-US" sz="3600" cap="none" dirty="0"/>
            </a:br>
            <a:r>
              <a:rPr lang="en-US" sz="1800" cap="none" dirty="0">
                <a:latin typeface="+mn-lt"/>
              </a:rPr>
              <a:t>Internal Employee Use Only</a:t>
            </a:r>
            <a:endParaRPr lang="en-US" sz="3600" cap="none" dirty="0"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11B00EC-2A63-48AE-A5DD-6DA6FB7E2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E4057D-EAC3-4537-95F1-BAECA5945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B44B6CB-4352-43A0-A5FE-AD317DD5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B045D6AF-532B-394C-0C6F-38B6628C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9B25D-9615-9332-C32E-4F458417E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193" y="2340864"/>
            <a:ext cx="7024758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/>
              <a:t>World Wide Web Consortium (W3C)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/>
              <a:t>eGovernment Interest Group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/>
              <a:t>Recite Me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/>
              <a:t>TPGi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/>
              <a:t>Accessibility Insights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7B0B7-8A70-ABC2-F508-8A04A22C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17" r="5" b="5"/>
          <a:stretch>
            <a:fillRect/>
          </a:stretch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5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456F-9FB7-1A74-1D1B-80AD807E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tx1"/>
                </a:solidFill>
              </a:rPr>
              <a:t>Accessibility Principles and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FFB43-774D-CB6C-9AD0-3496DA5B6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Today’s presentation uses the </a:t>
            </a:r>
            <a:r>
              <a:rPr lang="en-US" sz="2200" dirty="0">
                <a:solidFill>
                  <a:srgbClr val="005A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Content Accessibility Guidelines (WCAG)</a:t>
            </a:r>
            <a:r>
              <a:rPr lang="en-US" sz="2200" dirty="0">
                <a:solidFill>
                  <a:srgbClr val="005A9C"/>
                </a:solidFill>
              </a:rPr>
              <a:t> </a:t>
            </a:r>
            <a:r>
              <a:rPr lang="en-US" sz="2200" dirty="0"/>
              <a:t>standards set by the World Wide Web Consortium (W3C).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WCAG is typically used for building web content; it is applicable when creating an electronically accessible asset.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Use the ‘Check Accessibility’ tool or use an assistive technology tool.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Other tools used to test for this PowerPoint’s accessibility: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24000" lvl="1" indent="0">
              <a:buClr>
                <a:schemeClr val="tx1"/>
              </a:buCl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 Insights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For more questions about this PowerPoint’s accessibility, please email </a:t>
            </a:r>
            <a:r>
              <a:rPr lang="en-US" sz="2000" dirty="0">
                <a:solidFill>
                  <a:srgbClr val="005A9C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communications-staff@w3.org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graphicFrame>
        <p:nvGraphicFramePr>
          <p:cNvPr id="7" name="Object 6" descr="Accessibility Insights for Windows Logo">
            <a:extLst>
              <a:ext uri="{FF2B5EF4-FFF2-40B4-BE49-F238E27FC236}">
                <a16:creationId xmlns:a16="http://schemas.microsoft.com/office/drawing/2014/main" id="{E82A8596-33B7-F55D-02FC-7C377AAB66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159092"/>
              </p:ext>
            </p:extLst>
          </p:nvPr>
        </p:nvGraphicFramePr>
        <p:xfrm>
          <a:off x="856184" y="4584387"/>
          <a:ext cx="300036" cy="268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99838" imgH="268947" progId="">
                  <p:embed/>
                </p:oleObj>
              </mc:Choice>
              <mc:Fallback>
                <p:oleObj r:id="rId5" imgW="299838" imgH="268947" progId="">
                  <p:embed/>
                  <p:pic>
                    <p:nvPicPr>
                      <p:cNvPr id="7" name="Object 6" descr="Accessibility Insights for Windows Logo">
                        <a:extLst>
                          <a:ext uri="{FF2B5EF4-FFF2-40B4-BE49-F238E27FC236}">
                            <a16:creationId xmlns:a16="http://schemas.microsoft.com/office/drawing/2014/main" id="{E82A8596-33B7-F55D-02FC-7C377AAB660E}"/>
                          </a:ext>
                          <a:ext uri="{C183D7F6-B498-43B3-948B-1728B52AA6E4}">
                            <adec:decorative xmlns:adec="http://schemas.microsoft.com/office/drawing/2017/decorative" val="0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6184" y="4584387"/>
                        <a:ext cx="300036" cy="268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 is a clickable link to TPGi website.">
            <a:hlinkClick r:id="rId7"/>
            <a:extLst>
              <a:ext uri="{FF2B5EF4-FFF2-40B4-BE49-F238E27FC236}">
                <a16:creationId xmlns:a16="http://schemas.microsoft.com/office/drawing/2014/main" id="{4C64D636-5884-39CD-218B-DB6F3C839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8333" y="4388323"/>
            <a:ext cx="1341120" cy="5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7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288590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none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graphicFrame>
        <p:nvGraphicFramePr>
          <p:cNvPr id="15" name="Content Placeholder 7" descr="Agenda for the Presentation.">
            <a:extLst>
              <a:ext uri="{FF2B5EF4-FFF2-40B4-BE49-F238E27FC236}">
                <a16:creationId xmlns:a16="http://schemas.microsoft.com/office/drawing/2014/main" id="{86BC5C77-F282-E4BA-8F11-606D854B9F0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46829156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47B46FF-9EDE-A50F-2DC6-785AFF81F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8440" y="1149831"/>
            <a:ext cx="4610100" cy="769620"/>
          </a:xfrm>
          <a:prstGeom prst="rect">
            <a:avLst/>
          </a:prstGeom>
        </p:spPr>
      </p:pic>
      <p:pic>
        <p:nvPicPr>
          <p:cNvPr id="7" name="Picture 6" descr="Agenda for the Presentation.">
            <a:extLst>
              <a:ext uri="{FF2B5EF4-FFF2-40B4-BE49-F238E27FC236}">
                <a16:creationId xmlns:a16="http://schemas.microsoft.com/office/drawing/2014/main" id="{2035B958-9478-3EBE-0567-18511247D1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808" y="2572980"/>
            <a:ext cx="10085364" cy="35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618A4-5020-A570-BAAC-71C22849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428299"/>
            <a:ext cx="11029616" cy="118872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b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Introduction:</a:t>
            </a:r>
            <a:b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eGovernment </a:t>
            </a:r>
            <a:r>
              <a:rPr lang="en-US" cap="none" dirty="0"/>
              <a:t>I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nterest </a:t>
            </a:r>
            <a:r>
              <a:rPr lang="en-US" cap="none" dirty="0"/>
              <a:t>G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roup </a:t>
            </a:r>
            <a:r>
              <a:rPr lang="en-US" cap="none" dirty="0"/>
              <a:t>W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elcomes </a:t>
            </a:r>
            <a:r>
              <a:rPr lang="en-US" cap="none" dirty="0"/>
              <a:t>G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overnment IT and Policy </a:t>
            </a:r>
            <a:r>
              <a:rPr lang="en-US" cap="none" dirty="0"/>
              <a:t>R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epresentatives</a:t>
            </a:r>
            <a:b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b="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475E86-FFB0-87BC-084C-C72891615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193" y="2168144"/>
            <a:ext cx="7024758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ClrTx/>
              <a:buNone/>
            </a:pPr>
            <a:r>
              <a:rPr lang="en-US" sz="2000" dirty="0"/>
              <a:t>The eGovernment Interest Group will discuss:</a:t>
            </a:r>
          </a:p>
          <a:p>
            <a:pPr lvl="1">
              <a:buClrTx/>
            </a:pPr>
            <a:r>
              <a:rPr lang="en-US" sz="2000" dirty="0"/>
              <a:t>Goals</a:t>
            </a:r>
          </a:p>
          <a:p>
            <a:pPr lvl="1">
              <a:buClrTx/>
            </a:pPr>
            <a:r>
              <a:rPr lang="en-US" sz="2000" dirty="0"/>
              <a:t>Benefits</a:t>
            </a:r>
          </a:p>
          <a:p>
            <a:pPr lvl="1">
              <a:buClrTx/>
            </a:pPr>
            <a:r>
              <a:rPr lang="en-US" sz="2000" dirty="0"/>
              <a:t>Limitations</a:t>
            </a:r>
          </a:p>
          <a:p>
            <a:pPr marL="0" lvl="1" indent="0">
              <a:buClrTx/>
              <a:buNone/>
            </a:pPr>
            <a:r>
              <a:rPr lang="en-US" sz="2000" dirty="0"/>
              <a:t>Provide a forum to discuss with others the factors that may impact electronic government initiatives. 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EFD6230-A50E-3A63-7B72-59A8449CA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l="7382" r="5219" b="2"/>
          <a:stretch>
            <a:fillRect/>
          </a:stretch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2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3D0B91-944A-0331-F2FD-CA151755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336396"/>
            <a:ext cx="736897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cap="none" dirty="0"/>
              <a:t>Government Investment in Assistive Technology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Content Placeholder 8" descr="President Barack Obama">
            <a:extLst>
              <a:ext uri="{FF2B5EF4-FFF2-40B4-BE49-F238E27FC236}">
                <a16:creationId xmlns:a16="http://schemas.microsoft.com/office/drawing/2014/main" id="{49E6157F-9427-516F-D325-FF666515C9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192" y="2337791"/>
            <a:ext cx="3194595" cy="224420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D2D67-0E84-76E2-4FD4-16102BB9B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1600" y="1926916"/>
            <a:ext cx="7833867" cy="414876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 algn="ctr">
              <a:buClr>
                <a:schemeClr val="tx1"/>
              </a:buClr>
              <a:buSzPct val="94000"/>
              <a:buNone/>
            </a:pPr>
            <a:r>
              <a:rPr lang="en-US" sz="2400" dirty="0">
                <a:solidFill>
                  <a:srgbClr val="005A9C"/>
                </a:solidFill>
              </a:rPr>
              <a:t>“We must build a world free of unnecessary barriers, stereotypes, and discrimination…policies must be developed, attitudes must be shaped, and buildings and organizations must be designed to ensure that everyone has a chance to get the education they need and live independently as full citizens in their communities.”</a:t>
            </a:r>
          </a:p>
          <a:p>
            <a:pPr marL="0" indent="0" algn="ctr">
              <a:buClr>
                <a:schemeClr val="tx1"/>
              </a:buClr>
              <a:buSzPct val="94000"/>
              <a:buNone/>
            </a:pPr>
            <a:r>
              <a:rPr lang="en-US" sz="1600" dirty="0">
                <a:solidFill>
                  <a:schemeClr val="tx1"/>
                </a:solidFill>
              </a:rPr>
              <a:t>– Barack Obama, 11 April 2008</a:t>
            </a:r>
          </a:p>
          <a:p>
            <a:pPr marL="0" indent="0" algn="ctr">
              <a:spcBef>
                <a:spcPts val="0"/>
              </a:spcBef>
              <a:buClr>
                <a:schemeClr val="tx1"/>
              </a:buClr>
              <a:buSzPct val="94000"/>
              <a:buNone/>
            </a:pPr>
            <a:endParaRPr lang="en-US" sz="700" dirty="0">
              <a:solidFill>
                <a:srgbClr val="0070C0"/>
              </a:solidFill>
            </a:endParaRPr>
          </a:p>
          <a:p>
            <a:pPr>
              <a:buClr>
                <a:schemeClr val="tx1"/>
              </a:buClr>
              <a:buSzPct val="94000"/>
              <a:buFont typeface="Arial" panose="020B0604020202020204" pitchFamily="34" charset="0"/>
              <a:buChar char="•"/>
            </a:pPr>
            <a:r>
              <a:rPr lang="en-US" sz="2000" dirty="0"/>
              <a:t>On December 11, 2007, Senator Barack Obama shared his equal opportunity plan for Americans with disabilities, including investing in assistive technologies to help overcome barriers.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 The eGovernment Interest Group selected topics that can support Government Representatives with their task in creating inclusive policies.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3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32C6-AEE4-A451-A3C8-7C2C8E2A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Topics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443D9-BCAD-2F33-9DE7-54605EFCC2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The meeting will also include discussions on the draft use cases collected by the eGov group to help create a road map to solve the following: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Transparency, openness, and inclusivity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Motivating and engaging citizens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Use of multi-channels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Increasing productivity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Reducing costs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99CEF4-5E2A-C351-B9E0-73E2DC00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8046958" y="1803400"/>
            <a:ext cx="3624422" cy="36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D715DBBC-70C2-E94B-9B03-12910F0B5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219" y="531813"/>
            <a:ext cx="5626579" cy="1286219"/>
          </a:xfrm>
        </p:spPr>
        <p:txBody>
          <a:bodyPr/>
          <a:lstStyle/>
          <a:p>
            <a:r>
              <a:rPr lang="en-US" cap="none" dirty="0"/>
              <a:t>Presenters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D3AEB1C4-FB60-9B8E-5A02-0BCD2B6E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160" y="1997075"/>
            <a:ext cx="5628639" cy="4188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Our presenters are from the global government and the private sector. Here is a limited list of presenters below; the other presenters will be on the agenda: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Ellen Miller, co-founder and executive director of the Sunlight Foundation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John Sheridan, Head of e-Services and Strategy for The National Archives of the United Kingdom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Kevin Novak, Vice President, Integrated Web Strategy and Technology, The American Institute of Architects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Jose M. Alonso, W3C eGovernment Activity Lead and CTIC Fellow based in Spain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Steve Ressier, GovLoop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Beth Noveck, Office of Science and Technology Policy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D3927-D46E-5C77-896A-1C214A72A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07" y="2235200"/>
            <a:ext cx="3804008" cy="38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4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BA544F6-BF8C-2C87-3906-146BEDB4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Location, Date, and Registration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340864"/>
            <a:ext cx="7024758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500" dirty="0"/>
              <a:t>The eGovernment Stakeholder Meeting is a two-day event being hosted by the American Institute of Architects in Washington, DC.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Date: 12-13 March 2009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Time: 0900 to 1700EST (Networking event in the evening on March 12</a:t>
            </a:r>
            <a:r>
              <a:rPr lang="en-US" sz="1500" baseline="30000" dirty="0"/>
              <a:t>th</a:t>
            </a:r>
            <a:r>
              <a:rPr lang="en-US" sz="1500" dirty="0"/>
              <a:t>)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Location: American Institute of Architects, 1735 New York Ave. NW, Washington, DC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Cost: Free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Contact: Jose M. Alonso, W3C eGovernment Activity Lead and CTIC, for more information.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Advanced registration is required due to limited space.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An agenda for 12-13 March will be included, but meals are not. Please be prepared to bring a packed lunch or money for nearby restaurants.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7D38C08-B304-6B6E-1656-26AFB2CBF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r="5" b="1323"/>
          <a:stretch>
            <a:fillRect/>
          </a:stretch>
        </p:blipFill>
        <p:spPr>
          <a:xfrm>
            <a:off x="8051799" y="2340864"/>
            <a:ext cx="3683001" cy="3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0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F0FD1A0-C075-EE18-B3AE-363C242D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cap="none" dirty="0"/>
              <a:t>About the 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cap="none" dirty="0"/>
              <a:t>G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overnment </a:t>
            </a:r>
            <a:r>
              <a:rPr lang="en-US" cap="none" dirty="0"/>
              <a:t>I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nterest </a:t>
            </a:r>
            <a:r>
              <a:rPr lang="en-US" cap="none" dirty="0"/>
              <a:t>G</a:t>
            </a:r>
            <a:r>
              <a:rPr lang="en-US" b="0" kern="1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roup</a:t>
            </a:r>
          </a:p>
        </p:txBody>
      </p:sp>
      <p:pic>
        <p:nvPicPr>
          <p:cNvPr id="5" name="Content Placeholder 4" descr="Net of connections">
            <a:extLst>
              <a:ext uri="{FF2B5EF4-FFF2-40B4-BE49-F238E27FC236}">
                <a16:creationId xmlns:a16="http://schemas.microsoft.com/office/drawing/2014/main" id="{67C31863-FA8A-569A-4029-EFC74DF8DCA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l="15104" r="17253" b="-2"/>
          <a:stretch>
            <a:fillRect/>
          </a:stretch>
        </p:blipFill>
        <p:spPr>
          <a:xfrm>
            <a:off x="457199" y="2340864"/>
            <a:ext cx="3683001" cy="3634486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C987B03-58AE-7E8A-A1C7-83569FBBC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6281" y="2340864"/>
            <a:ext cx="7074526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Launched 3 June 2008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Open to the public, free of charge, and does not require a W3C membership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Build and strengthen the W3C Electronic Government initiative and improve interactions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group identifies and discusses various accessibility topics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Task forces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Group Chairs, Members, and W3C (employees) contacts</a:t>
            </a:r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1/04/xmldsig-more#ecdsa-sha384"/>
    <Reference Type="http://www.w3.org/2000/09/xmldsig#Object" URI="#idPackageObject">
      <DigestMethod Algorithm="http://www.w3.org/2001/04/xmldsig-more#sha384"/>
      <DigestValue>vGnCX47JbzUQTH/DIuvvvIaTi91aazOdwU6EWpwXZTudaPzfqFCc0+ZqqGaXp8tX</DigestValue>
    </Reference>
    <Reference Type="http://www.w3.org/2000/09/xmldsig#Object" URI="#idOfficeObject">
      <DigestMethod Algorithm="http://www.w3.org/2001/04/xmldsig-more#sha384"/>
      <DigestValue>DFtd5INMjQ6XwT1apDeAMjg7BfyIoiRBMY7CxNyYXKNWxs8QuSNJ+Veoc91pZhtn</DigestValue>
    </Reference>
    <Reference Type="http://uri.etsi.org/01903#SignedProperties" URI="#idSignedProperties">
      <Transforms>
        <Transform Algorithm="http://www.w3.org/TR/2001/REC-xml-c14n-20010315"/>
      </Transforms>
      <DigestMethod Algorithm="http://www.w3.org/2001/04/xmldsig-more#sha384"/>
      <DigestValue>w+KXgBmpx+FiG9L1GfhP8raJPvMx5N18yL8KJXEw8jZlc7ardBly7iWJaUBUeCza</DigestValue>
    </Reference>
  </SignedInfo>
  <SignatureValue>rjYIDiMaRsKdQK8F/2xuPn1urdAaAMgghu3QHxfwSpKFJFlUqeYrhIhUciU8eO+q4/lA+bsXDoCy
kE2CgA3GmS1REPYui5euNdzMaINVEZBfo36nBTFVFKwEfdJ7Fy5E</SignatureValue>
  <KeyInfo>
    <X509Data>
      <X509Certificate>MIIBkDCCARWgAwIBAgIILtOPs1jaUsUwCgYIKoZIzj0EAwMwLzEtMCsGA1UEAxMkMTZjZjk2MzYtMTlkOC00ZDJiLWE2ODctZTVhNDcyNjY0MGEwMB4XDTI1MDYyMTA0MDI0MloXDTI2MDYyMTE2MDI0MlowLzEtMCsGA1UEAxMkMTZjZjk2MzYtMTlkOC00ZDJiLWE2ODctZTVhNDcyNjY0MGEwMHYwEAYHKoZIzj0CAQYFK4EEACIDYgAEXOND3h1wMggZu4bJFonv9ZCdzI+vAnVoP6o/Xakz0psADdQjoG1+ddDwCUKrTUWeOxSQhPU86hwqyKCyD6PboBuvbcVwCFKaJaqS/7IROzyVAHbfUFzl9cKIKPZ4zlo6MAoGCCqGSM49BAMDA2kAMGYCMQDEwOnHRXP5tCTOXMhxTMgFjPkgRDqE7C0+ioxWSToiPoq0Q/15WUQs355ANECxoFkCMQCZ7jl+3OsMMPmwOp2vJytAs0snUUazHVowkW/TsFTDdbCHqUlqSkVSp/Z8nTqEcMw=</X509Certificate>
    </X509Data>
  </KeyInfo>
  <Object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</Transform>
          <Transform Algorithm="http://www.w3.org/TR/2001/REC-xml-c14n-20010315"/>
        </Transforms>
        <DigestMethod Algorithm="http://www.w3.org/2001/04/xmldsig-more#sha384"/>
        <DigestValue>sumNi186oIPCSvRuLRVcft5IFuFJ47kDl8MP4XPT4+OlMrQ8H/ikLDYp7K0Lf7bG</DigestValue>
      </Reference>
      <Reference URI="/docMetadata/LabelInfo.xml?ContentType=application/vnd.ms-office.classificationlabels+xml">
        <DigestMethod Algorithm="http://www.w3.org/2001/04/xmldsig-more#sha384"/>
        <DigestValue>X5+/scrOAyl6QbKlvESjo6mA3LylxUywyTLs9NvpPrzLvLcsyLh8uJViWKDoDjTa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19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18"/>
            <mdssi:RelationshipReference xmlns:mdssi="http://schemas.openxmlformats.org/package/2006/digital-signature" SourceId="rId21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  <mdssi:RelationshipReference xmlns:mdssi="http://schemas.openxmlformats.org/package/2006/digital-signature" SourceId="rId16"/>
            <mdssi:RelationshipReference xmlns:mdssi="http://schemas.openxmlformats.org/package/2006/digital-signature" SourceId="rId20"/>
          </Transform>
          <Transform Algorithm="http://www.w3.org/TR/2001/REC-xml-c14n-20010315"/>
        </Transforms>
        <DigestMethod Algorithm="http://www.w3.org/2001/04/xmldsig-more#sha384"/>
        <DigestValue>R8g/4goql8gY0SzpJegkzLuNvMjl+TReen08cB5BEYulacgXkcMR+p4yCvozaxyV</DigestValue>
      </Reference>
      <Reference URI="/ppt/authors.xml?ContentType=application/vnd.ms-powerpoint.authors+xml">
        <DigestMethod Algorithm="http://www.w3.org/2001/04/xmldsig-more#sha384"/>
        <DigestValue>WgcV/3UxiWjNapme2KOcOUurNjm+IsSia9K2ud01wYS4eimgHuoMPF+iPIjHLeJo</DigestValue>
      </Reference>
      <Reference URI="/ppt/diagrams/colors1.xml?ContentType=application/vnd.openxmlformats-officedocument.drawingml.diagramColors+xml">
        <DigestMethod Algorithm="http://www.w3.org/2001/04/xmldsig-more#sha384"/>
        <DigestValue>soyb1TQ578j0gkygPjqrhU6OC/Essf2cSnuwghjJVyQU1Pi5qEHQ4M4ZzAnoln2w</DigestValue>
      </Reference>
      <Reference URI="/ppt/diagrams/data1.xml?ContentType=application/vnd.openxmlformats-officedocument.drawingml.diagramData+xml">
        <DigestMethod Algorithm="http://www.w3.org/2001/04/xmldsig-more#sha384"/>
        <DigestValue>ajFE3kHQOLYdUR7A+SY0WDz8b2glo3jz3CXQ3DUuz++LLGwd5AoUHd0J0jIqcfqo</DigestValue>
      </Reference>
      <Reference URI="/ppt/diagrams/drawing1.xml?ContentType=application/vnd.ms-office.drawingml.diagramDrawing+xml">
        <DigestMethod Algorithm="http://www.w3.org/2001/04/xmldsig-more#sha384"/>
        <DigestValue>wgI2fiJAYhwjb7WWMu4Y7E6vhnGPYREpke4MALnRhjKR8DhO97kCyam9yShUvQGn</DigestValue>
      </Reference>
      <Reference URI="/ppt/diagrams/layout1.xml?ContentType=application/vnd.openxmlformats-officedocument.drawingml.diagramLayout+xml">
        <DigestMethod Algorithm="http://www.w3.org/2001/04/xmldsig-more#sha384"/>
        <DigestValue>wULS7BByuSMc5KxgjVpXBnFhokYgPtE06Jy2G4gFbjDiBePSi9uMM20FVNzgsvk1</DigestValue>
      </Reference>
      <Reference URI="/ppt/diagrams/quickStyle1.xml?ContentType=application/vnd.openxmlformats-officedocument.drawingml.diagramStyle+xml">
        <DigestMethod Algorithm="http://www.w3.org/2001/04/xmldsig-more#sha384"/>
        <DigestValue>bQEBQebeG4u0WGA949XRyiVZVk4m3f3zV1qOuX5qbYb/iPvqCghBOUzJn10PeVkp</DigestValue>
      </Reference>
      <Reference URI="/ppt/embeddings/oleObject1.bin?ContentType=application/vnd.openxmlformats-officedocument.oleObject">
        <DigestMethod Algorithm="http://www.w3.org/2001/04/xmldsig-more#sha384"/>
        <DigestValue>CIxLHeYA3NzPMDNaNNkSguI6uvs7wChPLlxaWykUTjnBrGFng+mWa2/tKKpFDjhB</DigestValue>
      </Reference>
      <Reference URI="/ppt/handoutMasters/_rels/handout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pebE946kd+Vv9RjJn7yAG+HldXry+v426NQQOODV6/5sL4EUu+sX9AeKgrDUNpy+</DigestValue>
      </Reference>
      <Reference URI="/ppt/handoutMasters/handoutMaster1.xml?ContentType=application/vnd.openxmlformats-officedocument.presentationml.handoutMaster+xml">
        <DigestMethod Algorithm="http://www.w3.org/2001/04/xmldsig-more#sha384"/>
        <DigestValue>fXEGO8Zvl8jz1wiMm47HzAmPdeZ8fmJV9H9ilWdiFVzB1JtNo39cE2aVktUhYF/u</DigestValue>
      </Reference>
      <Reference URI="/ppt/media/image1.jpg?ContentType=image/jpeg">
        <DigestMethod Algorithm="http://www.w3.org/2001/04/xmldsig-more#sha384"/>
        <DigestValue>C/J/bS6D8RT06X8V6wo1OvJMDFX/cF4sr2GNa7837VDnjgJyWm6QdSQijwIOFYRc</DigestValue>
      </Reference>
      <Reference URI="/ppt/media/image10.png?ContentType=image/png">
        <DigestMethod Algorithm="http://www.w3.org/2001/04/xmldsig-more#sha384"/>
        <DigestValue>CXAp8TzPP41ZekHNonhIwx4fx6TmY7eNW5YKDSH+AAY2Ci7/I/r2JRxB1uOjvKSz</DigestValue>
      </Reference>
      <Reference URI="/ppt/media/image11.jpg?ContentType=image/jpeg">
        <DigestMethod Algorithm="http://www.w3.org/2001/04/xmldsig-more#sha384"/>
        <DigestValue>vA6+Os1mjvvYjDADH71OSsOHc3Je/uC5CstDQ3gmDok3YKwl82+MPJhE1ky8AxL1</DigestValue>
      </Reference>
      <Reference URI="/ppt/media/image12.png?ContentType=image/png">
        <DigestMethod Algorithm="http://www.w3.org/2001/04/xmldsig-more#sha384"/>
        <DigestValue>TwGeqVEFgoJvUnPVHp8UNawoY6IW6Vvw7E52sVKO2ZHyvyyszJcbfaRpyg6LfIp8</DigestValue>
      </Reference>
      <Reference URI="/ppt/media/image2.emf?ContentType=image/x-emf">
        <DigestMethod Algorithm="http://www.w3.org/2001/04/xmldsig-more#sha384"/>
        <DigestValue>jqksPoZjfx7NldchrWyPvigdeweZ2NOjNwS2U8mfDHwkGDOebaF4cRRrmCf/Q7RX</DigestValue>
      </Reference>
      <Reference URI="/ppt/media/image3.jpg?ContentType=image/jpeg">
        <DigestMethod Algorithm="http://www.w3.org/2001/04/xmldsig-more#sha384"/>
        <DigestValue>d43Is5RwZOyxXSF7v2xvlHFAxrgYyjXavgreGQ0dzu3JiAf+G5G1GOlqnQSDBaqr</DigestValue>
      </Reference>
      <Reference URI="/ppt/media/image4.jpg?ContentType=image/jpeg">
        <DigestMethod Algorithm="http://www.w3.org/2001/04/xmldsig-more#sha384"/>
        <DigestValue>56dFcUcT8fRO0hucDPzfoRxH0hYUH5FRUquAbzuGBKZZJooDvD4ya1FEM6cpaVMN</DigestValue>
      </Reference>
      <Reference URI="/ppt/media/image5.png?ContentType=image/png">
        <DigestMethod Algorithm="http://www.w3.org/2001/04/xmldsig-more#sha384"/>
        <DigestValue>SqilEJ95XdfpCGamsCkB2AMAEqGHY41XgLjVu6Sq8Teg7yaoLD36gTCAO6zUZvSc</DigestValue>
      </Reference>
      <Reference URI="/ppt/media/image6.png?ContentType=image/png">
        <DigestMethod Algorithm="http://www.w3.org/2001/04/xmldsig-more#sha384"/>
        <DigestValue>PvfJ2bw80xTQoHazzImhUQGlA0aosFlOGuMkBY7WrnrJ3Aoor2v9s5n3vf9BMCT5</DigestValue>
      </Reference>
      <Reference URI="/ppt/media/image7.png?ContentType=image/png">
        <DigestMethod Algorithm="http://www.w3.org/2001/04/xmldsig-more#sha384"/>
        <DigestValue>+wOsxzS1WfVMqjku9MugJ30p3W6aQc/fCNzWHDLnfhEVY6J0Oo6ugFdHLrlu3QuL</DigestValue>
      </Reference>
      <Reference URI="/ppt/media/image8.png?ContentType=image/png">
        <DigestMethod Algorithm="http://www.w3.org/2001/04/xmldsig-more#sha384"/>
        <DigestValue>ThvifuVJnFQwpbNWTtwhbVhM5VbpEpSlfmIpUrWSp1EaXywJ0UXu3VV1tc8lnmaF</DigestValue>
      </Reference>
      <Reference URI="/ppt/media/image9.png?ContentType=image/png">
        <DigestMethod Algorithm="http://www.w3.org/2001/04/xmldsig-more#sha384"/>
        <DigestValue>KnJSBphf0BMi2W+ZWGhZA9fNYZo2VEriwUpkPJKzTGXSgQ6/trfRfhydJe591AVO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6GF4njRtqifBZv5m6c5mKZFRlXJ6lHj8DyzDzpU+ANw/HaG5z6hgkqFR9lZjIecB</DigestValue>
      </Reference>
      <Reference URI="/ppt/notesMasters/notesMaster1.xml?ContentType=application/vnd.openxmlformats-officedocument.presentationml.notesMaster+xml">
        <DigestMethod Algorithm="http://www.w3.org/2001/04/xmldsig-more#sha384"/>
        <DigestValue>WXDa9v/zl/U/wm45N9Jf5OoaPXmkn7R9+eEjB7/sC5MMmBQ2lRs3dl4Xl4L2rDh3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j9PXDPB0k/kuMmf7KAqPRlaepRX+KkLxaQf2hoEIHWYEbPvKe0WYJQ+KwuJ+23Nq</DigestValue>
      </Reference>
      <Reference URI="/ppt/notesSlides/_rels/notes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Y+mgDzBrf9DWkkn+flDPjBXl9kasK85u+2TMHfD3nmW4X/J5Sqi4kPRqK5KSA3lo</DigestValue>
      </Reference>
      <Reference URI="/ppt/notesSlides/_rels/notes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PBBMVVrxP+XLxD2TK7kUIMuTDbZY2itN+6ePp1CZ9HAlmPeZLQrMmb0mA+KXMgy1</DigestValue>
      </Reference>
      <Reference URI="/ppt/notesSlides/_rels/notes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H1GcY+PrErmGBmUw9SRPJ0n63H9DUxDBfhh3sqDjibhp4x+ihL78nc9fGnPUUne3</DigestValue>
      </Reference>
      <Reference URI="/ppt/notesSlides/_rels/notes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lcG8pKwIGz0g660FoBxhWQ1P48UX2Y6IxxwOKeUPoewYCC6rGOfT0ZpMmpSlarAw</DigestValue>
      </Reference>
      <Reference URI="/ppt/notesSlides/_rels/notes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v3/+sGlBf7PI+6E+0DuibBwKGhG/mK3ZGUKE6/oteAcp8syi3OFWGKvF3EDveLtV</DigestValue>
      </Reference>
      <Reference URI="/ppt/notesSlides/_rels/notes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OlHEFSVDKksUQDl4SIuxVd7/TG78THEs6GiIKUaBoNa3lnbiyH85Tqzj9/pm0z28</DigestValue>
      </Reference>
      <Reference URI="/ppt/notesSlides/_rels/notes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4r/1/g0jjt/L8YU3+FWn2+Hyan1JOQSANhqfBPSwTIy/vboUFJFleVfPKhTf57kc</DigestValue>
      </Reference>
      <Reference URI="/ppt/notesSlides/notesSlide1.xml?ContentType=application/vnd.openxmlformats-officedocument.presentationml.notesSlide+xml">
        <DigestMethod Algorithm="http://www.w3.org/2001/04/xmldsig-more#sha384"/>
        <DigestValue>UFJ4DYjj6/yzGC0BAaG6VOsRJQLYba2EImFhL+uKXwqSCdnDPmRk2iWTA17s8UiO</DigestValue>
      </Reference>
      <Reference URI="/ppt/notesSlides/notesSlide2.xml?ContentType=application/vnd.openxmlformats-officedocument.presentationml.notesSlide+xml">
        <DigestMethod Algorithm="http://www.w3.org/2001/04/xmldsig-more#sha384"/>
        <DigestValue>JmAZp6Pu43Yhfs+lmaqM+SgrsVenrqmgdmi16SWnh/Ro7qFufH2kDlE+LA4bQ1ab</DigestValue>
      </Reference>
      <Reference URI="/ppt/notesSlides/notesSlide3.xml?ContentType=application/vnd.openxmlformats-officedocument.presentationml.notesSlide+xml">
        <DigestMethod Algorithm="http://www.w3.org/2001/04/xmldsig-more#sha384"/>
        <DigestValue>goAAhhORAp+L0HFMrR+hdCTUeEkqiqXOWufW5/Kkc07SNxImSEbik/Rf/OblYKUX</DigestValue>
      </Reference>
      <Reference URI="/ppt/notesSlides/notesSlide4.xml?ContentType=application/vnd.openxmlformats-officedocument.presentationml.notesSlide+xml">
        <DigestMethod Algorithm="http://www.w3.org/2001/04/xmldsig-more#sha384"/>
        <DigestValue>XxGssL37mWBQ4xFWljunQsgapb/St5Xi7yKDoIM+mHnPigogrBr2aBCYLG+4WuCh</DigestValue>
      </Reference>
      <Reference URI="/ppt/notesSlides/notesSlide5.xml?ContentType=application/vnd.openxmlformats-officedocument.presentationml.notesSlide+xml">
        <DigestMethod Algorithm="http://www.w3.org/2001/04/xmldsig-more#sha384"/>
        <DigestValue>kH2f2qzz7qXSr9W7IH7V7gG4ptWTEdMR3AdTrHUvgJ9fhZXqP5kXK9OS4CvQ9i8G</DigestValue>
      </Reference>
      <Reference URI="/ppt/notesSlides/notesSlide6.xml?ContentType=application/vnd.openxmlformats-officedocument.presentationml.notesSlide+xml">
        <DigestMethod Algorithm="http://www.w3.org/2001/04/xmldsig-more#sha384"/>
        <DigestValue>UVImN0Epn1+/gL1f+JHmrQS/igT/PK56aBz33fi4Z+hNKFXL0fp5dohAE9OqC9oe</DigestValue>
      </Reference>
      <Reference URI="/ppt/notesSlides/notesSlide7.xml?ContentType=application/vnd.openxmlformats-officedocument.presentationml.notesSlide+xml">
        <DigestMethod Algorithm="http://www.w3.org/2001/04/xmldsig-more#sha384"/>
        <DigestValue>sumlJaCSGj4Qp6pbPokNczoduMNSglK7hwx5YOWZ79bHxPKxNpxFX//jzX84khHX</DigestValue>
      </Reference>
      <Reference URI="/ppt/notesSlides/notesSlide8.xml?ContentType=application/vnd.openxmlformats-officedocument.presentationml.notesSlide+xml">
        <DigestMethod Algorithm="http://www.w3.org/2001/04/xmldsig-more#sha384"/>
        <DigestValue>SyVtLIPb0dskYV3ZTYFmqTvPaXfZ4kumjumgi2YJgbXG0SGUXwbFpkfM7ElTWpld</DigestValue>
      </Reference>
      <Reference URI="/ppt/presentation.xml?ContentType=application/vnd.openxmlformats-officedocument.presentationml.presentation.main+xml">
        <DigestMethod Algorithm="http://www.w3.org/2001/04/xmldsig-more#sha384"/>
        <DigestValue>Z0tSg8bbmL68wQhvaxjS186IkYxit8uHZykF5QKX26frrJxPXEDGMsIytqKtzAN6</DigestValue>
      </Reference>
      <Reference URI="/ppt/presProps.xml?ContentType=application/vnd.openxmlformats-officedocument.presentationml.presProps+xml">
        <DigestMethod Algorithm="http://www.w3.org/2001/04/xmldsig-more#sha384"/>
        <DigestValue>zU2BBdlazz04huaEWPtrfQueWT5u8FsQjzqOtB9vppNhTfK+M+VoVqI01d6f//Xb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1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vXKY0l3kETR8Vc6sgq2XNne1/lKbiPCcvpVE+FibNlzcd0qcGOU3VnRHzlPx0D37</DigestValue>
      </Reference>
      <Reference URI="/ppt/slideLayouts/slideLayout1.xml?ContentType=application/vnd.openxmlformats-officedocument.presentationml.slideLayout+xml">
        <DigestMethod Algorithm="http://www.w3.org/2001/04/xmldsig-more#sha384"/>
        <DigestValue>+DghXc1UkqjXeY6J3kwMZyQVQ8zwiN7O1f8W0s1dzV1FWbBy5xQNiPjZ/bJEdGrw</DigestValue>
      </Reference>
      <Reference URI="/ppt/slideLayouts/slideLayout10.xml?ContentType=application/vnd.openxmlformats-officedocument.presentationml.slideLayout+xml">
        <DigestMethod Algorithm="http://www.w3.org/2001/04/xmldsig-more#sha384"/>
        <DigestValue>nYVehtw1mtvJHJMf7K2XjN6Oa2ub0AcAJ0FZDrsI57SQrKI3m9YFd5WMRz2SXOvF</DigestValue>
      </Reference>
      <Reference URI="/ppt/slideLayouts/slideLayout11.xml?ContentType=application/vnd.openxmlformats-officedocument.presentationml.slideLayout+xml">
        <DigestMethod Algorithm="http://www.w3.org/2001/04/xmldsig-more#sha384"/>
        <DigestValue>pJblpNddDJ7ERusit4copchDMJSCFY8SRBmaJgLdHey9Dhie+SA//2dSwc24kXWX</DigestValue>
      </Reference>
      <Reference URI="/ppt/slideLayouts/slideLayout12.xml?ContentType=application/vnd.openxmlformats-officedocument.presentationml.slideLayout+xml">
        <DigestMethod Algorithm="http://www.w3.org/2001/04/xmldsig-more#sha384"/>
        <DigestValue>RKq/ukapxhe46Nw48nmw5GVZ7UGoeXtZvwc0s/qXDZ4/mt9R501aFpx/BYizks14</DigestValue>
      </Reference>
      <Reference URI="/ppt/slideLayouts/slideLayout13.xml?ContentType=application/vnd.openxmlformats-officedocument.presentationml.slideLayout+xml">
        <DigestMethod Algorithm="http://www.w3.org/2001/04/xmldsig-more#sha384"/>
        <DigestValue>7AHmUMVGrqWgYZVRQq8MqvotTRkNGHrNoUFx0xyEpveb9t2LYGBWjrzMtlWVz2xX</DigestValue>
      </Reference>
      <Reference URI="/ppt/slideLayouts/slideLayout14.xml?ContentType=application/vnd.openxmlformats-officedocument.presentationml.slideLayout+xml">
        <DigestMethod Algorithm="http://www.w3.org/2001/04/xmldsig-more#sha384"/>
        <DigestValue>n5D44gLPMqlUbGnZI4SWt8JTQ+pIndlbmjfWKQKFUMWlc7dbq5xOycAjXg6wwkQc</DigestValue>
      </Reference>
      <Reference URI="/ppt/slideLayouts/slideLayout15.xml?ContentType=application/vnd.openxmlformats-officedocument.presentationml.slideLayout+xml">
        <DigestMethod Algorithm="http://www.w3.org/2001/04/xmldsig-more#sha384"/>
        <DigestValue>lJdUA5nqQeX9Iunli2h03h+wdIGiHNrqh1PF7AiK5B2v6OuLibJa7k6M2MS8K8A1</DigestValue>
      </Reference>
      <Reference URI="/ppt/slideLayouts/slideLayout16.xml?ContentType=application/vnd.openxmlformats-officedocument.presentationml.slideLayout+xml">
        <DigestMethod Algorithm="http://www.w3.org/2001/04/xmldsig-more#sha384"/>
        <DigestValue>P7sw41+/hMurB+87QQ1Uufx0QKYMhwziFvYRzTVF4MRoi3lHOMTF7GitNsrAoeEG</DigestValue>
      </Reference>
      <Reference URI="/ppt/slideLayouts/slideLayout17.xml?ContentType=application/vnd.openxmlformats-officedocument.presentationml.slideLayout+xml">
        <DigestMethod Algorithm="http://www.w3.org/2001/04/xmldsig-more#sha384"/>
        <DigestValue>7tWhht7EALl3KbG9uZmnrFAjN8t5/Xv7+0Tf1YpFDlbw2YVVAhgUrNPaHQ0+9/nR</DigestValue>
      </Reference>
      <Reference URI="/ppt/slideLayouts/slideLayout18.xml?ContentType=application/vnd.openxmlformats-officedocument.presentationml.slideLayout+xml">
        <DigestMethod Algorithm="http://www.w3.org/2001/04/xmldsig-more#sha384"/>
        <DigestValue>m05aaFPI0wWwbBtk5M3K3K8B050qOZvYb6uwrGYJy2nIrK0GCaQy7q4djcFgfj8T</DigestValue>
      </Reference>
      <Reference URI="/ppt/slideLayouts/slideLayout2.xml?ContentType=application/vnd.openxmlformats-officedocument.presentationml.slideLayout+xml">
        <DigestMethod Algorithm="http://www.w3.org/2001/04/xmldsig-more#sha384"/>
        <DigestValue>fcZNgcVF3CaZnt4+7T86IXQmGmLzyH09pjXBogY2kqk15xGtNvlx+tuwSuYRRg6B</DigestValue>
      </Reference>
      <Reference URI="/ppt/slideLayouts/slideLayout3.xml?ContentType=application/vnd.openxmlformats-officedocument.presentationml.slideLayout+xml">
        <DigestMethod Algorithm="http://www.w3.org/2001/04/xmldsig-more#sha384"/>
        <DigestValue>AJOK/X+D/vWB/cbSIkTahRTuCTjwwXcl2ccxprrxCEPVcefEvrgIBQENdRaoC0Y9</DigestValue>
      </Reference>
      <Reference URI="/ppt/slideLayouts/slideLayout4.xml?ContentType=application/vnd.openxmlformats-officedocument.presentationml.slideLayout+xml">
        <DigestMethod Algorithm="http://www.w3.org/2001/04/xmldsig-more#sha384"/>
        <DigestValue>AI0fBkyIslQ1MmM9sFhNckYIRI7tCG+nHFr8X+pCQtn/oxJA863wv1jbZsAPuHeO</DigestValue>
      </Reference>
      <Reference URI="/ppt/slideLayouts/slideLayout5.xml?ContentType=application/vnd.openxmlformats-officedocument.presentationml.slideLayout+xml">
        <DigestMethod Algorithm="http://www.w3.org/2001/04/xmldsig-more#sha384"/>
        <DigestValue>r6akZxyPjL4TylnDY6AaZZlOTVT2RHOPdkGcJnWYoivPArHpmeEa2bFsGxB6/BN6</DigestValue>
      </Reference>
      <Reference URI="/ppt/slideLayouts/slideLayout6.xml?ContentType=application/vnd.openxmlformats-officedocument.presentationml.slideLayout+xml">
        <DigestMethod Algorithm="http://www.w3.org/2001/04/xmldsig-more#sha384"/>
        <DigestValue>iUCd00LHneiFbkqhk2y+qF1aHeP29f490AoNzzjj3tusasE/kfgg/XkT/XVGGVyg</DigestValue>
      </Reference>
      <Reference URI="/ppt/slideLayouts/slideLayout7.xml?ContentType=application/vnd.openxmlformats-officedocument.presentationml.slideLayout+xml">
        <DigestMethod Algorithm="http://www.w3.org/2001/04/xmldsig-more#sha384"/>
        <DigestValue>JnrroDxq4gBejZ3K60z1D/e+4drW+SCCmx62ga8IAB9eRAUMicWeKD+/R7r5qthb</DigestValue>
      </Reference>
      <Reference URI="/ppt/slideLayouts/slideLayout8.xml?ContentType=application/vnd.openxmlformats-officedocument.presentationml.slideLayout+xml">
        <DigestMethod Algorithm="http://www.w3.org/2001/04/xmldsig-more#sha384"/>
        <DigestValue>gYEEV1xvvkAg06gKDIX1VePV+ymKQZK9wUD7HjymROYq94G8UZnlevP86uh27o38</DigestValue>
      </Reference>
      <Reference URI="/ppt/slideLayouts/slideLayout9.xml?ContentType=application/vnd.openxmlformats-officedocument.presentationml.slideLayout+xml">
        <DigestMethod Algorithm="http://www.w3.org/2001/04/xmldsig-more#sha384"/>
        <DigestValue>H271kgNCDjDPb9qfs2Kswd4sqHhzGTar/XmhrczyWhPRitRc3rBaQIQJtNAOXa1K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6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19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18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wEHdhFJBnKQdoD8p1ad6GEAfQgH+vqm06EQ+0Iuvy/USziyWvrcKukwV/bFmIsJN</DigestValue>
      </Reference>
      <Reference URI="/ppt/slideMasters/slideMaster1.xml?ContentType=application/vnd.openxmlformats-officedocument.presentationml.slideMaster+xml">
        <DigestMethod Algorithm="http://www.w3.org/2001/04/xmldsig-more#sha384"/>
        <DigestValue>sAgpdZGeqmz3/lpFFyXiiMwx8T9vwjQ0oVxj4hS9pM6iUeOyiB6rVzNhjkeG1uHX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4"/>
          </Transform>
          <Transform Algorithm="http://www.w3.org/TR/2001/REC-xml-c14n-20010315"/>
        </Transforms>
        <DigestMethod Algorithm="http://www.w3.org/2001/04/xmldsig-more#sha384"/>
        <DigestValue>2suKS/HEKG8U52iJX1WXbn6cfuQyw2eCgrTlQacGtTOdSrEIrfgbrUfJ1gGDGZHD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dsig-more#sha384"/>
        <DigestValue>6slgJ1epXX90XGEh2kXiliSWwK9IGVr7B5ZEXH3sa9FUhiMpA9zftuun0EBxPTnR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6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  <mdssi:RelationshipReference xmlns:mdssi="http://schemas.openxmlformats.org/package/2006/digital-signature" SourceId="rId8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RUjj1AonDm4EJmBUJ5wlBhDPz3bGA48BsKDUxwg1vH7eUn0WYxAijVnMGVNtWqRC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8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</Transform>
          <Transform Algorithm="http://www.w3.org/TR/2001/REC-xml-c14n-20010315"/>
        </Transforms>
        <DigestMethod Algorithm="http://www.w3.org/2001/04/xmldsig-more#sha384"/>
        <DigestValue>PZ6IeW3YsCVDD2MLd2ir63uH+n2W7ANQBnGRxPOLFGyj53U46jpRL6SSN/0cku2e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dsig-more#sha384"/>
        <DigestValue>9uG4r1MCVuCrUDkL/ud9SOAbMhPARgmO6Xuz+JL30KQeH1BJ7vXmNBV7ndCXmsYb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k+EdZtAb5nweYy3zjWISLwptl9LZzqEzQqYAxr9/1Zlyd4Bem4swcw7RSZr768b7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bcs6HpMyzSphn58eVHnzwE7vOL5qXTxKo2ldBEYHJnCkJW6SXH7YfP5RQ/SCslRl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1/04/xmldsig-more#sha384"/>
        <DigestValue>qw2VTCYfIzbvWPRv5ood8n7Gvts0k/Su7bp833/PXTp3nhzn8MNm5DtyUOxxBcjk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1/04/xmldsig-more#sha384"/>
        <DigestValue>L+iKjK1czjXtLjwCR38cxryDm5l52ic+hD70TWXZhAZXyNUc08tOGSRahP8DmDvK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1/04/xmldsig-more#sha384"/>
        <DigestValue>Xg59dHYgkODm2b7A8qMD7p/6BWg09sukq1UckPZzAD8lZSCgT6UF33gp4nDreEzJ</DigestValue>
      </Reference>
      <Reference URI="/ppt/slides/slide1.xml?ContentType=application/vnd.openxmlformats-officedocument.presentationml.slide+xml">
        <DigestMethod Algorithm="http://www.w3.org/2001/04/xmldsig-more#sha384"/>
        <DigestValue>7hWDgn4ydU8Kz1c5/ryMWoYg457hSwAd3Xd016XaWJcLBom8i7EJinkbkKkWf/PS</DigestValue>
      </Reference>
      <Reference URI="/ppt/slides/slide10.xml?ContentType=application/vnd.openxmlformats-officedocument.presentationml.slide+xml">
        <DigestMethod Algorithm="http://www.w3.org/2001/04/xmldsig-more#sha384"/>
        <DigestValue>dI2729w+h0eF3i/ce03qHPsDC4d/lbFQ3g5x1fRFkDaiFvsWFom5mh1fNNz256/W</DigestValue>
      </Reference>
      <Reference URI="/ppt/slides/slide2.xml?ContentType=application/vnd.openxmlformats-officedocument.presentationml.slide+xml">
        <DigestMethod Algorithm="http://www.w3.org/2001/04/xmldsig-more#sha384"/>
        <DigestValue>Wo4jNE2pIKkhRb80jvJkpe5W0AJuRchhVt5wOhi3p1ihZPobmaA7ULob4qgl4qK7</DigestValue>
      </Reference>
      <Reference URI="/ppt/slides/slide3.xml?ContentType=application/vnd.openxmlformats-officedocument.presentationml.slide+xml">
        <DigestMethod Algorithm="http://www.w3.org/2001/04/xmldsig-more#sha384"/>
        <DigestValue>nuxxvyeROQSwnFv9+mT+YiYX0AzhX1rRMkY5cJoZaVxI6qe3P4hLc2KsppOBGBLP</DigestValue>
      </Reference>
      <Reference URI="/ppt/slides/slide4.xml?ContentType=application/vnd.openxmlformats-officedocument.presentationml.slide+xml">
        <DigestMethod Algorithm="http://www.w3.org/2001/04/xmldsig-more#sha384"/>
        <DigestValue>3d3jtfAh7YUD30ZO4VubbvEIF5DiZzzodP5buZoCX4KUfoAwTICMotWncuBplLoL</DigestValue>
      </Reference>
      <Reference URI="/ppt/slides/slide5.xml?ContentType=application/vnd.openxmlformats-officedocument.presentationml.slide+xml">
        <DigestMethod Algorithm="http://www.w3.org/2001/04/xmldsig-more#sha384"/>
        <DigestValue>6+ow3UQ4INKD31cfZ6ALB6kfykMtMKj2nTTUlI3dbWCNxQuFX877g1kii2/0wHvj</DigestValue>
      </Reference>
      <Reference URI="/ppt/slides/slide6.xml?ContentType=application/vnd.openxmlformats-officedocument.presentationml.slide+xml">
        <DigestMethod Algorithm="http://www.w3.org/2001/04/xmldsig-more#sha384"/>
        <DigestValue>eJ66MPs9czQ2jAJs1HpshdAlxiVJtQzsqcTcfUMpy9wuBH5tn1sdPSyQb0XeruYu</DigestValue>
      </Reference>
      <Reference URI="/ppt/slides/slide7.xml?ContentType=application/vnd.openxmlformats-officedocument.presentationml.slide+xml">
        <DigestMethod Algorithm="http://www.w3.org/2001/04/xmldsig-more#sha384"/>
        <DigestValue>ZwciX40MuOuCx/WoCLqwwFKNgqXFdN021QZlJA/rOCaGBW/rMhalcTA63oB6J8tp</DigestValue>
      </Reference>
      <Reference URI="/ppt/slides/slide8.xml?ContentType=application/vnd.openxmlformats-officedocument.presentationml.slide+xml">
        <DigestMethod Algorithm="http://www.w3.org/2001/04/xmldsig-more#sha384"/>
        <DigestValue>w0N7H+bKfJS/MYBoexkSEIq17SX08rw6fQtZjp0A8bcMf35dihk0Xl4erTosTrz0</DigestValue>
      </Reference>
      <Reference URI="/ppt/slides/slide9.xml?ContentType=application/vnd.openxmlformats-officedocument.presentationml.slide+xml">
        <DigestMethod Algorithm="http://www.w3.org/2001/04/xmldsig-more#sha384"/>
        <DigestValue>Pgy4U2mZFF3r2quI0J2GqSh8RIZyXb2J2YFDy3HlZAvIetR870N7fLNsjmJEzdMN</DigestValue>
      </Reference>
      <Reference URI="/ppt/tableStyles.xml?ContentType=application/vnd.openxmlformats-officedocument.presentationml.tableStyles+xml">
        <DigestMethod Algorithm="http://www.w3.org/2001/04/xmldsig-more#sha384"/>
        <DigestValue>jSMmfWTd/A5IMvV6gZsG7jabMDOHOur12n9Qjawh1IAoKDWed5uRsZJQsbW44llw</DigestValue>
      </Reference>
      <Reference URI="/ppt/theme/theme1.xml?ContentType=application/vnd.openxmlformats-officedocument.theme+xml">
        <DigestMethod Algorithm="http://www.w3.org/2001/04/xmldsig-more#sha384"/>
        <DigestValue>fZRAJ2dAHp/Q6TTDJpiTJwTh6A0a5Fo1zYyYXP1MC2wXfpKB9RUaCKO5Xhoc46bv</DigestValue>
      </Reference>
      <Reference URI="/ppt/theme/theme2.xml?ContentType=application/vnd.openxmlformats-officedocument.theme+xml">
        <DigestMethod Algorithm="http://www.w3.org/2001/04/xmldsig-more#sha384"/>
        <DigestValue>Z62kSY+e7jxlM6KhKalrM33QajZ7iRJLkuWN5Q06PKpm9rc83CQLmVP+hEPon+tU</DigestValue>
      </Reference>
      <Reference URI="/ppt/theme/theme3.xml?ContentType=application/vnd.openxmlformats-officedocument.theme+xml">
        <DigestMethod Algorithm="http://www.w3.org/2001/04/xmldsig-more#sha384"/>
        <DigestValue>Z62kSY+e7jxlM6KhKalrM33QajZ7iRJLkuWN5Q06PKpm9rc83CQLmVP+hEPon+tU</DigestValue>
      </Reference>
      <Reference URI="/ppt/viewProps.xml?ContentType=application/vnd.openxmlformats-officedocument.presentationml.viewProps+xml">
        <DigestMethod Algorithm="http://www.w3.org/2001/04/xmldsig-more#sha384"/>
        <DigestValue>4hdNCHA/2hYMn9jn8vAoKekc8FLwkP/D0p08ksaRRFzu2ym5Ty+NhxkAS/UKdWen</DigestValue>
      </Reference>
    </Manifest>
    <SignatureProperties>
      <SignatureProperty Id="idSignatureTime" Target="#idPackageSignature">
        <mdssi:SignatureTime xmlns:mdssi="http://schemas.openxmlformats.org/package/2006/digital-signature">
          <mdssi:Format>YYYY-MM-DDThh:mm:ssTZD</mdssi:Format>
          <mdssi:Value>2025-09-21T06:02:46Z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Copyrighted material created by Amber Broadwell</SignatureComments>
          <WindowsVersion>10.0</WindowsVersion>
          <OfficeVersion>16.0.19127/27</OfficeVersion>
          <ApplicationVersion>16.0.19127</ApplicationVersion>
          <Monitors>1</Monitors>
          <HorizontalResolution>1920</HorizontalResolution>
          <VerticalResolution>1080</VerticalResolution>
          <ColorDepth>32</ColorDepth>
          <SignatureProviderId>{00000000-0000-0000-0000-000000000000}</SignatureProviderId>
          <SignatureProviderUrl/>
          <SignatureProviderDetails>9</SignatureProviderDetails>
          <SignatureType>1</SignatureType>
        </SignatureInfoV1>
        <SignatureInfoV2 xmlns="http://schemas.microsoft.com/office/2006/digsig">
          <Address1/>
          <Address2/>
        </SignatureInfoV2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2025-09-21T06:02:46Z</xd:SigningTime>
          <xd:SigningCertificate>
            <xd:Cert>
              <xd:CertDigest>
                <DigestMethod Algorithm="http://www.w3.org/2001/04/xmldsig-more#sha384"/>
                <DigestValue>Sc6BgvioG0FjKzG4TPDsf9UhhgBJFHTfWUUbMcpSk8TIqilFz8DbVnWfpReu78TM</DigestValue>
              </xd:CertDigest>
              <xd:IssuerSerial>
                <X509IssuerName>CN=16cf9636-19d8-4d2b-a687-e5a4726640a0</X509IssuerName>
                <X509SerialNumber>3374198546283254469</X509SerialNumber>
              </xd:IssuerSerial>
            </xd:Cert>
          </xd:SigningCertificate>
          <xd:SignaturePolicyIdentifier>
            <xd:SignaturePolicyImplied/>
          </xd:SignaturePolicyIdentifier>
          <xd:SignatureProductionPlace>
            <xd:City/>
            <xd:StateOrProvince>Texas</xd:StateOrProvince>
            <xd:PostalCode/>
            <xd:CountryName>United States</xd:CountryName>
          </xd:SignatureProductionPlace>
          <xd:SignerRole>
            <xd:ClaimedRoles>
              <xd:ClaimedRole>Creative Designer</xd:ClaimedRole>
            </xd:ClaimedRoles>
          </xd:SignerRole>
        </xd:SignedSignatureProperties>
        <xd:SignedDataObjectProperties>
          <xd:CommitmentTypeIndication>
            <xd:CommitmentTypeId>
              <xd:Identifier>http://uri.etsi.org/01903/v1.2.2#ProofOfOrigin</xd:Identifier>
              <xd:Description>Created and approved this document</xd:Description>
            </xd:CommitmentTypeId>
            <xd:AllSignedDataObjects/>
            <xd:CommitmentTypeQualifiers>
              <xd:CommitmentTypeQualifier>Copyrighted material created by Amber Broadwell</xd:CommitmentTypeQualifier>
            </xd:CommitmentTypeQualifiers>
          </xd:CommitmentTypeIndication>
        </xd:SignedDataObjectProperties>
      </xd:SignedProperties>
    </xd:QualifyingProperties>
  </Object>
</Signatur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0B2AC-C335-4100-B8B3-2D9F49A72906}">
  <ds:schemaRefs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http://purl.org/dc/elements/1.1/"/>
    <ds:schemaRef ds:uri="230e9df3-be65-4c73-a93b-d1236ebd677e"/>
    <ds:schemaRef ds:uri="16c05727-aa75-4e4a-9b5f-8a80a1165891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{C25D2D20-36D7-4AF0-9568-F4B52A1C7387}tf45205285_win32</Template>
  <TotalTime>552</TotalTime>
  <Words>608</Words>
  <Application>Microsoft Office PowerPoint</Application>
  <PresentationFormat>Widescreen</PresentationFormat>
  <Paragraphs>68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 2</vt:lpstr>
      <vt:lpstr>DividendVTI</vt:lpstr>
      <vt:lpstr>W3C’s eGovernment Interest Group Meeting  Internal Employee Use Only</vt:lpstr>
      <vt:lpstr>Accessibility Principles and Promise</vt:lpstr>
      <vt:lpstr>Agenda</vt:lpstr>
      <vt:lpstr> Introduction: eGovernment Interest Group Welcomes Government IT and Policy Representatives </vt:lpstr>
      <vt:lpstr>Government Investment in Assistive Technology </vt:lpstr>
      <vt:lpstr>Topics</vt:lpstr>
      <vt:lpstr>Presenters</vt:lpstr>
      <vt:lpstr>Location, Date, and Registration</vt:lpstr>
      <vt:lpstr>About the eGovernment Interest Group</vt:lpstr>
      <vt:lpstr>Acknowledgements</vt:lpstr>
    </vt:vector>
  </TitlesOfParts>
  <Company>Southern New Hampshire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W3C's eGovernment Interest Group Stakeholder Meeting</dc:title>
  <dc:subject>W3C and Government Representatives Work Together</dc:subject>
  <dc:creator>Amber Broadwell</dc:creator>
  <cp:lastModifiedBy>Amber Broadwell</cp:lastModifiedBy>
  <cp:revision>2</cp:revision>
  <dcterms:created xsi:type="dcterms:W3CDTF">2025-07-13T20:28:25Z</dcterms:created>
  <dcterms:modified xsi:type="dcterms:W3CDTF">2025-09-21T06:02:06Z</dcterms:modified>
  <cp:category>Internal Press Release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